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12192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75B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2892" y="2796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57251" y="1995511"/>
            <a:ext cx="5143507" cy="424504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57251" y="6404263"/>
            <a:ext cx="5143507" cy="294387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2016/4/21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2016/4/21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07763" y="649176"/>
            <a:ext cx="1478758" cy="1033318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1488" y="649176"/>
            <a:ext cx="4350550" cy="1033318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2016/4/21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71488" y="649176"/>
            <a:ext cx="5915034" cy="1033318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2016/4/21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2016/4/21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916" y="3039838"/>
            <a:ext cx="5915034" cy="507203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67916" y="8159860"/>
            <a:ext cx="5915034" cy="266726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2016/4/21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1488" y="3245880"/>
            <a:ext cx="2914654" cy="773648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71868" y="3245880"/>
            <a:ext cx="2914654" cy="773648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2016/4/21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381" y="649176"/>
            <a:ext cx="5915034" cy="235679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72381" y="2989033"/>
            <a:ext cx="2901259" cy="146487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2381" y="4453912"/>
            <a:ext cx="2901259" cy="655103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71868" y="2989033"/>
            <a:ext cx="2915547" cy="146487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71868" y="4453912"/>
            <a:ext cx="2915547" cy="655103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2016/4/21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2016/4/21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2016/4/21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381" y="812881"/>
            <a:ext cx="2211887" cy="2845084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15547" y="1755598"/>
            <a:ext cx="3471868" cy="866508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2381" y="3657965"/>
            <a:ext cx="2211887" cy="677683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2016/4/21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381" y="812881"/>
            <a:ext cx="2211887" cy="2845084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915547" y="1755598"/>
            <a:ext cx="3471868" cy="866508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2381" y="3657965"/>
            <a:ext cx="2211887" cy="677683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2016/4/21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71488" y="649176"/>
            <a:ext cx="5915034" cy="23567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71488" y="3245880"/>
            <a:ext cx="5915034" cy="7736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71488" y="11301307"/>
            <a:ext cx="1543052" cy="649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pPr/>
              <a:t>2016/4/21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271716" y="11301307"/>
            <a:ext cx="2314578" cy="649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843470" y="11301307"/>
            <a:ext cx="1543052" cy="649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0815" algn="l" defTabSz="685800" rtl="0" eaLnBrk="1" latinLnBrk="0" hangingPunct="1">
        <a:lnSpc>
          <a:spcPct val="90000"/>
        </a:lnSpc>
        <a:spcBef>
          <a:spcPts val="75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0815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0815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0815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0815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0815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0815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0815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0815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矩形 8"/>
          <p:cNvSpPr/>
          <p:nvPr/>
        </p:nvSpPr>
        <p:spPr>
          <a:xfrm>
            <a:off x="144780" y="243205"/>
            <a:ext cx="6443980" cy="11638915"/>
          </a:xfrm>
          <a:prstGeom prst="rect">
            <a:avLst/>
          </a:prstGeom>
          <a:noFill/>
          <a:ln w="6350" cap="flat" cmpd="sng">
            <a:solidFill>
              <a:schemeClr val="accent1">
                <a:lumMod val="75000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lvl="0" algn="ctr" eaLnBrk="0" hangingPunct="0"/>
            <a:endParaRPr lang="zh-CN" altLang="zh-CN" dirty="0">
              <a:solidFill>
                <a:srgbClr val="FFFFFF"/>
              </a:solidFill>
              <a:latin typeface="宋体" charset="-122"/>
              <a:ea typeface="宋体" charset="-122"/>
              <a:sym typeface="宋体" charset="-122"/>
            </a:endParaRPr>
          </a:p>
        </p:txBody>
      </p:sp>
      <p:sp>
        <p:nvSpPr>
          <p:cNvPr id="14342" name="五边形 45"/>
          <p:cNvSpPr/>
          <p:nvPr/>
        </p:nvSpPr>
        <p:spPr>
          <a:xfrm>
            <a:off x="242888" y="344488"/>
            <a:ext cx="3309937" cy="322262"/>
          </a:xfrm>
          <a:prstGeom prst="homePlate">
            <a:avLst>
              <a:gd name="adj" fmla="val 256726"/>
            </a:avLst>
          </a:prstGeom>
          <a:solidFill>
            <a:srgbClr val="011A39"/>
          </a:solidFill>
          <a:ln w="9525">
            <a:noFill/>
            <a:miter/>
          </a:ln>
        </p:spPr>
        <p:txBody>
          <a:bodyPr anchor="ctr"/>
          <a:lstStyle/>
          <a:p>
            <a:pPr lvl="0" algn="ctr" eaLnBrk="0" hangingPunct="0"/>
            <a:endParaRPr lang="zh-CN" altLang="zh-CN" dirty="0">
              <a:solidFill>
                <a:srgbClr val="FFFFFF"/>
              </a:solidFill>
              <a:latin typeface="宋体" charset="-122"/>
              <a:ea typeface="宋体" charset="-122"/>
              <a:sym typeface="宋体" charset="-122"/>
            </a:endParaRPr>
          </a:p>
        </p:txBody>
      </p:sp>
      <p:pic>
        <p:nvPicPr>
          <p:cNvPr id="14375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33363" y="344488"/>
            <a:ext cx="700087" cy="322262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14374" name="矩形 59"/>
          <p:cNvSpPr/>
          <p:nvPr/>
        </p:nvSpPr>
        <p:spPr>
          <a:xfrm>
            <a:off x="1076960" y="294005"/>
            <a:ext cx="2409825" cy="35814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0" hangingPunct="0">
              <a:lnSpc>
                <a:spcPts val="2100"/>
              </a:lnSpc>
            </a:pPr>
            <a:r>
              <a:rPr lang="zh-CN" altLang="en-US" sz="1200" b="1" i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依法为公·诚信为公</a:t>
            </a:r>
          </a:p>
        </p:txBody>
      </p:sp>
      <p:sp>
        <p:nvSpPr>
          <p:cNvPr id="14343" name="燕尾形 46"/>
          <p:cNvSpPr/>
          <p:nvPr/>
        </p:nvSpPr>
        <p:spPr>
          <a:xfrm>
            <a:off x="3429000" y="344488"/>
            <a:ext cx="357188" cy="322262"/>
          </a:xfrm>
          <a:prstGeom prst="chevron">
            <a:avLst>
              <a:gd name="adj" fmla="val 53576"/>
            </a:avLst>
          </a:prstGeom>
          <a:solidFill>
            <a:schemeClr val="accent1">
              <a:lumMod val="75000"/>
            </a:schemeClr>
          </a:solidFill>
          <a:ln w="9525">
            <a:noFill/>
            <a:miter/>
          </a:ln>
        </p:spPr>
        <p:txBody>
          <a:bodyPr anchor="ctr"/>
          <a:lstStyle/>
          <a:p>
            <a:pPr lvl="0" algn="ctr" eaLnBrk="0" hangingPunct="0"/>
            <a:endParaRPr lang="zh-CN" altLang="zh-CN" dirty="0">
              <a:latin typeface="宋体" charset="-122"/>
              <a:ea typeface="宋体" charset="-122"/>
              <a:sym typeface="宋体" charset="-122"/>
            </a:endParaRPr>
          </a:p>
        </p:txBody>
      </p:sp>
      <p:sp>
        <p:nvSpPr>
          <p:cNvPr id="14344" name="燕尾形 47"/>
          <p:cNvSpPr/>
          <p:nvPr/>
        </p:nvSpPr>
        <p:spPr>
          <a:xfrm>
            <a:off x="3714750" y="344488"/>
            <a:ext cx="357188" cy="322262"/>
          </a:xfrm>
          <a:prstGeom prst="chevron">
            <a:avLst>
              <a:gd name="adj" fmla="val 53576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/>
          </a:ln>
        </p:spPr>
        <p:txBody>
          <a:bodyPr anchor="ctr"/>
          <a:lstStyle/>
          <a:p>
            <a:pPr lvl="0" algn="ctr" eaLnBrk="0" hangingPunct="0"/>
            <a:endParaRPr lang="zh-CN" altLang="zh-CN" dirty="0">
              <a:latin typeface="宋体" charset="-122"/>
              <a:ea typeface="宋体" charset="-122"/>
              <a:sym typeface="宋体" charset="-122"/>
            </a:endParaRPr>
          </a:p>
        </p:txBody>
      </p:sp>
      <p:sp>
        <p:nvSpPr>
          <p:cNvPr id="14345" name="燕尾形 48"/>
          <p:cNvSpPr/>
          <p:nvPr/>
        </p:nvSpPr>
        <p:spPr>
          <a:xfrm>
            <a:off x="4000500" y="344488"/>
            <a:ext cx="357188" cy="322262"/>
          </a:xfrm>
          <a:prstGeom prst="chevron">
            <a:avLst>
              <a:gd name="adj" fmla="val 53576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/>
          </a:ln>
        </p:spPr>
        <p:txBody>
          <a:bodyPr anchor="ctr"/>
          <a:lstStyle/>
          <a:p>
            <a:pPr lvl="0" algn="ctr" eaLnBrk="0" hangingPunct="0"/>
            <a:endParaRPr lang="zh-CN" altLang="zh-CN" dirty="0">
              <a:latin typeface="宋体" charset="-122"/>
              <a:ea typeface="宋体" charset="-122"/>
              <a:sym typeface="宋体" charset="-122"/>
            </a:endParaRPr>
          </a:p>
        </p:txBody>
      </p:sp>
      <p:sp>
        <p:nvSpPr>
          <p:cNvPr id="14372" name="TextBox 30"/>
          <p:cNvSpPr/>
          <p:nvPr/>
        </p:nvSpPr>
        <p:spPr>
          <a:xfrm>
            <a:off x="195263" y="919163"/>
            <a:ext cx="6429375" cy="8350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algn="ctr" eaLnBrk="0" hangingPunct="0">
              <a:lnSpc>
                <a:spcPts val="1500"/>
              </a:lnSpc>
            </a:pPr>
            <a:r>
              <a:rPr lang="zh-CN" altLang="en-US" sz="2400" b="1" dirty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“推进市场进程   提升品牌公信</a:t>
            </a:r>
            <a:r>
              <a:rPr lang="zh-CN" altLang="en-US" sz="2000" b="1" dirty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”</a:t>
            </a:r>
          </a:p>
          <a:p>
            <a:pPr lvl="0" algn="ctr" eaLnBrk="0" hangingPunct="0">
              <a:lnSpc>
                <a:spcPts val="1500"/>
              </a:lnSpc>
            </a:pPr>
            <a:endParaRPr lang="zh-CN" altLang="en-US" b="1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  <a:p>
            <a:pPr lvl="0" algn="l" eaLnBrk="0" hangingPunct="0">
              <a:lnSpc>
                <a:spcPts val="1500"/>
              </a:lnSpc>
            </a:pPr>
            <a:endParaRPr lang="en-US" altLang="x-none" b="1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graphicFrame>
        <p:nvGraphicFramePr>
          <p:cNvPr id="3115" name="Group 43"/>
          <p:cNvGraphicFramePr>
            <a:graphicFrameLocks noGrp="1"/>
          </p:cNvGraphicFramePr>
          <p:nvPr/>
        </p:nvGraphicFramePr>
        <p:xfrm>
          <a:off x="204986" y="7847006"/>
          <a:ext cx="6364605" cy="2225655"/>
        </p:xfrm>
        <a:graphic>
          <a:graphicData uri="http://schemas.openxmlformats.org/drawingml/2006/table">
            <a:tbl>
              <a:tblPr/>
              <a:tblGrid>
                <a:gridCol w="681990"/>
                <a:gridCol w="1120140"/>
                <a:gridCol w="922064"/>
                <a:gridCol w="885781"/>
                <a:gridCol w="2754630"/>
              </a:tblGrid>
              <a:tr h="530036">
                <a:tc gridSpan="5"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r>
                        <a:rPr lang="zh-CN" altLang="zh-CN" sz="1900" b="1" i="0" u="none" baseline="0" dirty="0">
                          <a:solidFill>
                            <a:srgbClr val="FFFF00"/>
                          </a:solidFill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火速抢购中</a:t>
                      </a:r>
                      <a:endParaRPr kumimoji="0" lang="en-US" altLang="zh-CN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sym typeface="微软雅黑" pitchFamily="34" charset="-122"/>
                      </a:endParaRPr>
                    </a:p>
                  </a:txBody>
                  <a:tcPr marL="4402" marR="4402" marT="440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E75B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4402" marR="4402" marT="440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E75B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  <a:tr h="398267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r>
                        <a:rPr kumimoji="0" lang="zh-CN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宋体" pitchFamily="2" charset="-122"/>
                        </a:rPr>
                        <a:t>频道</a:t>
                      </a:r>
                    </a:p>
                  </a:txBody>
                  <a:tcPr marL="4402" marR="4402" marT="440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宋体" pitchFamily="2" charset="-122"/>
                        </a:rPr>
                        <a:t>随播栏目及时间</a:t>
                      </a:r>
                      <a:r>
                        <a:rPr kumimoji="0" 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宋体" pitchFamily="2" charset="-122"/>
                        </a:rPr>
                        <a:t>  </a:t>
                      </a:r>
                    </a:p>
                  </a:txBody>
                  <a:tcPr marL="4402" marR="4402" marT="440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频次</a:t>
                      </a:r>
                      <a:r>
                        <a:rPr kumimoji="0" lang="zh-CN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（以实际月度频次为准） </a:t>
                      </a:r>
                    </a:p>
                  </a:txBody>
                  <a:tcPr marL="4402" marR="4402" marT="440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44525">
                <a:tc rowSpan="2"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r>
                        <a:rPr lang="en-US" altLang="zh-CN" sz="1200" b="1" i="0" u="none" baseline="0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CCTV-2</a:t>
                      </a:r>
                      <a:r>
                        <a:rPr lang="en-US" altLang="zh-CN" sz="1000" b="1" i="0" u="none" baseline="0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        </a:t>
                      </a:r>
                      <a:r>
                        <a:rPr lang="zh-CN" altLang="en-US" sz="1000" b="1" i="0" u="none" baseline="0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财经频道</a:t>
                      </a:r>
                      <a:endParaRPr kumimoji="0" lang="zh-CN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sym typeface="微软雅黑" pitchFamily="34" charset="-122"/>
                      </a:endParaRPr>
                    </a:p>
                  </a:txBody>
                  <a:tcPr marL="4402" marR="4402" marT="440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r>
                        <a:rPr lang="zh-CN" altLang="en-US" sz="1400" b="1" i="0" u="none" baseline="0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《经济与法》</a:t>
                      </a:r>
                    </a:p>
                    <a:p>
                      <a:pPr marL="0" marR="0" lvl="0" indent="0" algn="ctr" defTabSz="0" rtl="0" eaLnBrk="1" fontAlgn="ctr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r>
                        <a:rPr lang="zh-CN" altLang="en-US" sz="1000" b="1" i="0" u="none" baseline="0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首播</a:t>
                      </a:r>
                      <a:r>
                        <a:rPr lang="en-US" altLang="zh-CN" sz="1000" b="1" i="0" u="none" baseline="0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20</a:t>
                      </a:r>
                      <a:r>
                        <a:rPr lang="zh-CN" altLang="en-US" sz="1000" b="1" i="0" u="none" baseline="0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:</a:t>
                      </a:r>
                      <a:r>
                        <a:rPr lang="en-US" altLang="zh-CN" sz="1000" b="1" i="0" u="none" baseline="0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00-20</a:t>
                      </a:r>
                      <a:r>
                        <a:rPr lang="zh-CN" altLang="en-US" sz="1000" b="1" i="0" u="none" baseline="0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:</a:t>
                      </a:r>
                      <a:r>
                        <a:rPr lang="en-US" altLang="zh-CN" sz="1000" b="1" i="0" u="none" baseline="0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30</a:t>
                      </a:r>
                    </a:p>
                    <a:p>
                      <a:pPr marL="0" marR="0" lvl="0" indent="0" algn="ctr" defTabSz="0" rtl="0" eaLnBrk="1" fontAlgn="ctr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r>
                        <a:rPr lang="zh-CN" altLang="en-US" sz="1000" b="1" i="0" u="none" baseline="0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重播</a:t>
                      </a:r>
                      <a:r>
                        <a:rPr lang="en-US" altLang="zh-CN" sz="1000" b="1" i="0" u="none" baseline="0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16</a:t>
                      </a:r>
                      <a:r>
                        <a:rPr lang="zh-CN" altLang="en-US" sz="1000" b="1" i="0" u="none" baseline="0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:</a:t>
                      </a:r>
                      <a:r>
                        <a:rPr lang="en-US" altLang="zh-CN" sz="1000" b="1" i="0" u="none" baseline="0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28-16</a:t>
                      </a:r>
                      <a:r>
                        <a:rPr lang="zh-CN" altLang="en-US" sz="1000" b="1" i="0" u="none" baseline="0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:</a:t>
                      </a:r>
                      <a:r>
                        <a:rPr lang="en-US" altLang="zh-CN" sz="1000" b="1" i="0" u="none" baseline="0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58</a:t>
                      </a:r>
                      <a:r>
                        <a:rPr lang="zh-CN" altLang="en-US" sz="1000" b="1" i="0" u="none" baseline="0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 </a:t>
                      </a:r>
                      <a:endParaRPr kumimoji="0" lang="zh-CN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sym typeface="微软雅黑" pitchFamily="34" charset="-122"/>
                      </a:endParaRPr>
                    </a:p>
                  </a:txBody>
                  <a:tcPr marL="4402" marR="4402" marT="440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r>
                        <a:rPr lang="zh-CN" altLang="en-US" sz="900" b="1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5</a:t>
                      </a:r>
                      <a:r>
                        <a:rPr lang="en-US" sz="1000" b="1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”</a:t>
                      </a:r>
                      <a:r>
                        <a:rPr lang="zh-CN" altLang="en-US" sz="1000" b="1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展播标版</a:t>
                      </a:r>
                      <a:endParaRPr kumimoji="0" lang="zh-CN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sym typeface="微软雅黑" pitchFamily="34" charset="-122"/>
                      </a:endParaRPr>
                    </a:p>
                    <a:p>
                      <a:pPr marL="0" marR="0" lvl="0" indent="0" algn="ctr" defTabSz="0" rtl="0" eaLnBrk="1" fontAlgn="ctr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r>
                        <a:rPr lang="en-US" sz="1000" b="1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+   </a:t>
                      </a:r>
                      <a:endParaRPr kumimoji="0" lang="en-US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sym typeface="微软雅黑" pitchFamily="34" charset="-122"/>
                      </a:endParaRPr>
                    </a:p>
                    <a:p>
                      <a:pPr marL="0" marR="0" lvl="0" indent="0" algn="ctr" defTabSz="0" rtl="0" eaLnBrk="1" fontAlgn="ctr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r>
                        <a:rPr lang="en-US" sz="1000" b="1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5”</a:t>
                      </a:r>
                      <a:r>
                        <a:rPr lang="zh-CN" altLang="en-US" sz="1000" b="1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品牌广告</a:t>
                      </a:r>
                      <a:endParaRPr kumimoji="0" lang="zh-CN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sym typeface="微软雅黑" pitchFamily="34" charset="-122"/>
                      </a:endParaRPr>
                    </a:p>
                  </a:txBody>
                  <a:tcPr marL="4402" marR="4402" marT="440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22</a:t>
                      </a:r>
                      <a:r>
                        <a:rPr kumimoji="0" lang="zh-CN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万元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/</a:t>
                      </a:r>
                      <a:r>
                        <a:rPr kumimoji="0" lang="zh-C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周</a:t>
                      </a:r>
                      <a:endParaRPr kumimoji="0" lang="zh-CN" altLang="zh-C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sym typeface="微软雅黑" pitchFamily="34" charset="-122"/>
                      </a:endParaRPr>
                    </a:p>
                  </a:txBody>
                  <a:tcPr marL="4402" marR="4402" marT="440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algn="l" defTabSz="0" rtl="0" eaLnBrk="1" fontAlgn="base" latinLnBrk="0" hangingPunct="1">
                        <a:lnSpc>
                          <a:spcPts val="1400"/>
                        </a:lnSpc>
                        <a:buClrTx/>
                        <a:buSzTx/>
                        <a:buFont typeface="Arial" pitchFamily="34" charset="0"/>
                        <a:buNone/>
                      </a:pPr>
                      <a:r>
                        <a:rPr lang="en-US" altLang="zh-CN" sz="1000" dirty="0" smtClean="0">
                          <a:ln>
                            <a:noFill/>
                          </a:ln>
                          <a:latin typeface="微软雅黑" pitchFamily="34" charset="-122"/>
                          <a:ea typeface="微软雅黑" pitchFamily="34" charset="-122"/>
                          <a:sym typeface="宋体" pitchFamily="2" charset="-122"/>
                        </a:rPr>
                        <a:t>首</a:t>
                      </a:r>
                      <a:r>
                        <a:rPr lang="zh-CN" altLang="en-US" sz="1000" dirty="0" smtClean="0">
                          <a:ln>
                            <a:noFill/>
                          </a:ln>
                          <a:latin typeface="微软雅黑" pitchFamily="34" charset="-122"/>
                          <a:ea typeface="微软雅黑" pitchFamily="34" charset="-122"/>
                          <a:sym typeface="宋体" pitchFamily="2" charset="-122"/>
                        </a:rPr>
                        <a:t>播：标版</a:t>
                      </a:r>
                      <a:r>
                        <a:rPr lang="en-US" altLang="zh-CN" sz="1000" dirty="0" smtClean="0">
                          <a:ln>
                            <a:noFill/>
                          </a:ln>
                          <a:latin typeface="微软雅黑" pitchFamily="34" charset="-122"/>
                          <a:ea typeface="微软雅黑" pitchFamily="34" charset="-122"/>
                          <a:sym typeface="宋体" pitchFamily="2" charset="-122"/>
                        </a:rPr>
                        <a:t>5</a:t>
                      </a:r>
                      <a:r>
                        <a:rPr lang="zh-CN" altLang="en-US" sz="1000" dirty="0" smtClean="0">
                          <a:ln>
                            <a:noFill/>
                          </a:ln>
                          <a:latin typeface="微软雅黑" pitchFamily="34" charset="-122"/>
                          <a:ea typeface="微软雅黑" pitchFamily="34" charset="-122"/>
                          <a:sym typeface="宋体" pitchFamily="2" charset="-122"/>
                        </a:rPr>
                        <a:t>次+硬广</a:t>
                      </a:r>
                      <a:r>
                        <a:rPr lang="en-US" altLang="zh-CN" sz="1000" dirty="0" smtClean="0">
                          <a:ln>
                            <a:noFill/>
                          </a:ln>
                          <a:latin typeface="微软雅黑" pitchFamily="34" charset="-122"/>
                          <a:ea typeface="微软雅黑" pitchFamily="34" charset="-122"/>
                          <a:sym typeface="宋体" pitchFamily="2" charset="-122"/>
                        </a:rPr>
                        <a:t>5</a:t>
                      </a:r>
                      <a:r>
                        <a:rPr lang="zh-CN" altLang="en-US" sz="1000" dirty="0" smtClean="0">
                          <a:ln>
                            <a:noFill/>
                          </a:ln>
                          <a:latin typeface="微软雅黑" pitchFamily="34" charset="-122"/>
                          <a:ea typeface="微软雅黑" pitchFamily="34" charset="-122"/>
                          <a:sym typeface="宋体" pitchFamily="2" charset="-122"/>
                        </a:rPr>
                        <a:t>次， 合计：</a:t>
                      </a:r>
                      <a:r>
                        <a:rPr lang="en-US" altLang="zh-CN" sz="1000" dirty="0" smtClean="0">
                          <a:ln>
                            <a:noFill/>
                          </a:ln>
                          <a:latin typeface="微软雅黑" pitchFamily="34" charset="-122"/>
                          <a:ea typeface="微软雅黑" pitchFamily="34" charset="-122"/>
                          <a:sym typeface="宋体" pitchFamily="2" charset="-122"/>
                        </a:rPr>
                        <a:t>10</a:t>
                      </a:r>
                      <a:r>
                        <a:rPr lang="zh-CN" altLang="en-US" sz="1000" dirty="0" smtClean="0">
                          <a:ln>
                            <a:noFill/>
                          </a:ln>
                          <a:latin typeface="微软雅黑" pitchFamily="34" charset="-122"/>
                          <a:ea typeface="微软雅黑" pitchFamily="34" charset="-122"/>
                          <a:sym typeface="宋体" pitchFamily="2" charset="-122"/>
                        </a:rPr>
                        <a:t>次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sym typeface="宋体" pitchFamily="2" charset="-122"/>
                      </a:endParaRPr>
                    </a:p>
                    <a:p>
                      <a:pPr marL="0" marR="0" lvl="0" algn="l" defTabSz="0" rtl="0" eaLnBrk="1" fontAlgn="base" latinLnBrk="0" hangingPunct="1">
                        <a:lnSpc>
                          <a:spcPts val="1400"/>
                        </a:lnSpc>
                        <a:buClrTx/>
                        <a:buSzTx/>
                        <a:buFont typeface="Arial" pitchFamily="34" charset="0"/>
                        <a:buNone/>
                      </a:pPr>
                      <a:r>
                        <a:rPr lang="zh-CN" altLang="en-US" sz="1000" dirty="0" smtClean="0">
                          <a:ln>
                            <a:noFill/>
                          </a:ln>
                          <a:latin typeface="微软雅黑" pitchFamily="34" charset="-122"/>
                          <a:ea typeface="微软雅黑" pitchFamily="34" charset="-122"/>
                          <a:sym typeface="宋体" pitchFamily="2" charset="-122"/>
                        </a:rPr>
                        <a:t>重播：标版</a:t>
                      </a:r>
                      <a:r>
                        <a:rPr lang="en-US" altLang="zh-CN" sz="1000" dirty="0" smtClean="0">
                          <a:ln>
                            <a:noFill/>
                          </a:ln>
                          <a:latin typeface="微软雅黑" pitchFamily="34" charset="-122"/>
                          <a:ea typeface="微软雅黑" pitchFamily="34" charset="-122"/>
                          <a:sym typeface="宋体" pitchFamily="2" charset="-122"/>
                        </a:rPr>
                        <a:t>5</a:t>
                      </a:r>
                      <a:r>
                        <a:rPr lang="zh-CN" altLang="en-US" sz="1000" dirty="0" smtClean="0">
                          <a:ln>
                            <a:noFill/>
                          </a:ln>
                          <a:latin typeface="微软雅黑" pitchFamily="34" charset="-122"/>
                          <a:ea typeface="微软雅黑" pitchFamily="34" charset="-122"/>
                          <a:sym typeface="宋体" pitchFamily="2" charset="-122"/>
                        </a:rPr>
                        <a:t>次+硬广</a:t>
                      </a:r>
                      <a:r>
                        <a:rPr lang="en-US" altLang="zh-CN" sz="1000" dirty="0" smtClean="0">
                          <a:ln>
                            <a:noFill/>
                          </a:ln>
                          <a:latin typeface="微软雅黑" pitchFamily="34" charset="-122"/>
                          <a:ea typeface="微软雅黑" pitchFamily="34" charset="-122"/>
                          <a:sym typeface="宋体" pitchFamily="2" charset="-122"/>
                        </a:rPr>
                        <a:t>5</a:t>
                      </a:r>
                      <a:r>
                        <a:rPr lang="zh-CN" altLang="en-US" sz="1000" dirty="0" smtClean="0">
                          <a:ln>
                            <a:noFill/>
                          </a:ln>
                          <a:latin typeface="微软雅黑" pitchFamily="34" charset="-122"/>
                          <a:ea typeface="微软雅黑" pitchFamily="34" charset="-122"/>
                          <a:sym typeface="宋体" pitchFamily="2" charset="-122"/>
                        </a:rPr>
                        <a:t>次， 合计：</a:t>
                      </a:r>
                      <a:r>
                        <a:rPr lang="en-US" altLang="zh-CN" sz="1000" dirty="0" smtClean="0">
                          <a:ln>
                            <a:noFill/>
                          </a:ln>
                          <a:latin typeface="微软雅黑" pitchFamily="34" charset="-122"/>
                          <a:ea typeface="微软雅黑" pitchFamily="34" charset="-122"/>
                          <a:sym typeface="宋体" pitchFamily="2" charset="-122"/>
                        </a:rPr>
                        <a:t>10</a:t>
                      </a:r>
                      <a:r>
                        <a:rPr lang="zh-CN" altLang="en-US" sz="1000" dirty="0" smtClean="0">
                          <a:ln>
                            <a:noFill/>
                          </a:ln>
                          <a:latin typeface="微软雅黑" pitchFamily="34" charset="-122"/>
                          <a:ea typeface="微软雅黑" pitchFamily="34" charset="-122"/>
                          <a:sym typeface="宋体" pitchFamily="2" charset="-122"/>
                        </a:rPr>
                        <a:t>次 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sym typeface="宋体" pitchFamily="2" charset="-122"/>
                      </a:endParaRPr>
                    </a:p>
                    <a:p>
                      <a:pPr marL="0" marR="0" lvl="0" indent="0" algn="l" defTabSz="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r>
                        <a:rPr lang="zh-CN" altLang="en-US" sz="1000" b="1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sym typeface="宋体" pitchFamily="2" charset="-122"/>
                        </a:rPr>
                        <a:t>总计：</a:t>
                      </a:r>
                      <a:r>
                        <a:rPr lang="en-US" altLang="zh-CN" sz="1000" b="1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sym typeface="宋体" pitchFamily="2" charset="-122"/>
                        </a:rPr>
                        <a:t>20</a:t>
                      </a:r>
                      <a:r>
                        <a:rPr lang="zh-CN" altLang="en-US" sz="1000" b="1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sym typeface="宋体" pitchFamily="2" charset="-122"/>
                        </a:rPr>
                        <a:t>次</a:t>
                      </a:r>
                      <a:endParaRPr kumimoji="0" lang="zh-CN" altLang="en-US" sz="1800" i="0" u="none" strike="noStrike" cap="none" normalizeH="0" baseline="0" dirty="0"/>
                    </a:p>
                  </a:txBody>
                  <a:tcPr marL="51403" marR="5140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827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4402" marR="4402" marT="440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4402" marR="4402" marT="440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r>
                        <a:rPr lang="zh-CN" altLang="en-US" sz="900" b="1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5</a:t>
                      </a:r>
                      <a:r>
                        <a:rPr lang="en-US" sz="1000" b="1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”</a:t>
                      </a:r>
                      <a:r>
                        <a:rPr lang="zh-CN" altLang="en-US" sz="1000" b="1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展播标版</a:t>
                      </a:r>
                      <a:endParaRPr kumimoji="0" lang="zh-CN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sym typeface="微软雅黑" pitchFamily="34" charset="-122"/>
                      </a:endParaRPr>
                    </a:p>
                    <a:p>
                      <a:pPr marL="0" marR="0" lvl="0" indent="0" algn="ctr" defTabSz="0" rtl="0" eaLnBrk="1" fontAlgn="ctr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r>
                        <a:rPr lang="en-US" sz="1000" b="1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+   </a:t>
                      </a:r>
                      <a:endParaRPr kumimoji="0" lang="en-US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sym typeface="微软雅黑" pitchFamily="34" charset="-122"/>
                      </a:endParaRPr>
                    </a:p>
                    <a:p>
                      <a:pPr marL="0" marR="0" lvl="0" indent="0" algn="ctr" defTabSz="0" rtl="0" eaLnBrk="1" fontAlgn="ctr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r>
                        <a:rPr lang="en-US" sz="1000" b="1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5”</a:t>
                      </a:r>
                      <a:r>
                        <a:rPr lang="zh-CN" altLang="en-US" sz="1000" b="1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品牌广告</a:t>
                      </a:r>
                      <a:endParaRPr kumimoji="0" lang="zh-CN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sym typeface="微软雅黑" pitchFamily="34" charset="-122"/>
                      </a:endParaRPr>
                    </a:p>
                  </a:txBody>
                  <a:tcPr marL="4402" marR="4402" marT="440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88</a:t>
                      </a:r>
                      <a:r>
                        <a:rPr kumimoji="0" lang="zh-CN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万元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/</a:t>
                      </a:r>
                      <a:r>
                        <a:rPr kumimoji="0" lang="zh-CN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月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微软雅黑" pitchFamily="34" charset="-122"/>
                        </a:rPr>
                        <a:t> </a:t>
                      </a:r>
                    </a:p>
                  </a:txBody>
                  <a:tcPr marL="4402" marR="4402" marT="440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宋体" pitchFamily="2" charset="-122"/>
                        </a:rPr>
                        <a:t>首播：标版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宋体" pitchFamily="2" charset="-122"/>
                        </a:rPr>
                        <a:t>20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宋体" pitchFamily="2" charset="-122"/>
                        </a:rPr>
                        <a:t>次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宋体" pitchFamily="2" charset="-122"/>
                        </a:rPr>
                        <a:t>+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宋体" pitchFamily="2" charset="-122"/>
                        </a:rPr>
                        <a:t>硬广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宋体" pitchFamily="2" charset="-122"/>
                        </a:rPr>
                        <a:t>20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宋体" pitchFamily="2" charset="-122"/>
                        </a:rPr>
                        <a:t>次， 合计：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宋体" pitchFamily="2" charset="-122"/>
                        </a:rPr>
                        <a:t>40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宋体" pitchFamily="2" charset="-122"/>
                        </a:rPr>
                        <a:t>次</a:t>
                      </a:r>
                    </a:p>
                    <a:p>
                      <a:pPr marL="0" marR="0" lvl="0" indent="0" algn="l" defTabSz="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宋体" pitchFamily="2" charset="-122"/>
                        </a:rPr>
                        <a:t>重播：标版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宋体" pitchFamily="2" charset="-122"/>
                        </a:rPr>
                        <a:t>20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宋体" pitchFamily="2" charset="-122"/>
                        </a:rPr>
                        <a:t>次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宋体" pitchFamily="2" charset="-122"/>
                        </a:rPr>
                        <a:t>+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宋体" pitchFamily="2" charset="-122"/>
                        </a:rPr>
                        <a:t>硬广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宋体" pitchFamily="2" charset="-122"/>
                        </a:rPr>
                        <a:t>20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宋体" pitchFamily="2" charset="-122"/>
                        </a:rPr>
                        <a:t>次， 合计：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宋体" pitchFamily="2" charset="-122"/>
                        </a:rPr>
                        <a:t>40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宋体" pitchFamily="2" charset="-122"/>
                        </a:rPr>
                        <a:t>次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宋体" pitchFamily="2" charset="-122"/>
                        </a:rPr>
                        <a:t>  </a:t>
                      </a:r>
                    </a:p>
                    <a:p>
                      <a:pPr marL="0" marR="0" lvl="0" indent="0" algn="l" defTabSz="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宋体" pitchFamily="2" charset="-122"/>
                        </a:rPr>
                        <a:t>总计：</a:t>
                      </a:r>
                      <a:r>
                        <a:rPr kumimoji="0" lang="en-US" altLang="zh-CN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宋体" pitchFamily="2" charset="-122"/>
                        </a:rPr>
                        <a:t>80</a:t>
                      </a: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sym typeface="宋体" pitchFamily="2" charset="-122"/>
                        </a:rPr>
                        <a:t>次</a:t>
                      </a:r>
                      <a:endParaRPr kumimoji="0" sz="1800" i="0" u="none" strike="noStrike" cap="none" normalizeH="0" baseline="0" dirty="0"/>
                    </a:p>
                  </a:txBody>
                  <a:tcPr marL="51403" marR="5140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68" name="矩形 31"/>
          <p:cNvSpPr/>
          <p:nvPr/>
        </p:nvSpPr>
        <p:spPr>
          <a:xfrm>
            <a:off x="591185" y="11564620"/>
            <a:ext cx="5939155" cy="31940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0" hangingPunct="0"/>
            <a:r>
              <a:rPr lang="zh-CN" altLang="en-US" sz="1400" b="1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 </a:t>
            </a:r>
            <a:r>
              <a:rPr lang="zh-CN" altLang="en-US" sz="9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 </a:t>
            </a:r>
            <a:r>
              <a:rPr lang="zh-CN" altLang="en-US" sz="8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        </a:t>
            </a:r>
            <a:endParaRPr lang="zh-CN" altLang="en-US" sz="90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pic>
        <p:nvPicPr>
          <p:cNvPr id="14408" name="图片 75" descr="火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297113" y="7766050"/>
            <a:ext cx="450850" cy="49212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14367" name="TextBox 49"/>
          <p:cNvSpPr/>
          <p:nvPr/>
        </p:nvSpPr>
        <p:spPr>
          <a:xfrm>
            <a:off x="30163" y="6267133"/>
            <a:ext cx="6905625" cy="38481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algn="ctr" eaLnBrk="0" hangingPunct="0"/>
            <a:r>
              <a:rPr lang="en-US" altLang="zh-CN" b="1" dirty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CCTV</a:t>
            </a:r>
            <a:r>
              <a:rPr lang="zh-CN" altLang="en-US" b="1" dirty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“推进市场规范进程   提升品牌公信”品牌公示  </a:t>
            </a:r>
            <a:r>
              <a:rPr lang="zh-CN" altLang="en-US" sz="800" dirty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示例如下：</a:t>
            </a:r>
          </a:p>
        </p:txBody>
      </p:sp>
      <p:pic>
        <p:nvPicPr>
          <p:cNvPr id="9" name="图片 8" descr="ED_4WCL705V4Z}17K[LLDCL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656590" y="6631940"/>
            <a:ext cx="1958975" cy="109728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4428490" y="6666230"/>
            <a:ext cx="1671955" cy="1085850"/>
          </a:xfrm>
          <a:prstGeom prst="rect">
            <a:avLst/>
          </a:prstGeom>
        </p:spPr>
      </p:pic>
      <p:grpSp>
        <p:nvGrpSpPr>
          <p:cNvPr id="14360" name="组合 60"/>
          <p:cNvGrpSpPr/>
          <p:nvPr/>
        </p:nvGrpSpPr>
        <p:grpSpPr>
          <a:xfrm>
            <a:off x="339725" y="5124132"/>
            <a:ext cx="6471920" cy="1179513"/>
            <a:chOff x="-184162" y="-158744"/>
            <a:chExt cx="6472249" cy="1179351"/>
          </a:xfrm>
        </p:grpSpPr>
        <p:sp>
          <p:nvSpPr>
            <p:cNvPr id="14363" name="Rectangle 1"/>
            <p:cNvSpPr/>
            <p:nvPr/>
          </p:nvSpPr>
          <p:spPr>
            <a:xfrm>
              <a:off x="-184162" y="-158744"/>
              <a:ext cx="6033442" cy="30348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noFill/>
              <a:miter/>
            </a:ln>
          </p:spPr>
          <p:txBody>
            <a:bodyPr wrap="square" lIns="91430" tIns="45715" rIns="91430" bIns="45715" anchor="ctr">
              <a:spAutoFit/>
            </a:bodyPr>
            <a:lstStyle/>
            <a:p>
              <a:pPr lvl="0" eaLnBrk="0" hangingPunct="0">
                <a:buChar char="•"/>
              </a:pPr>
              <a:r>
                <a:rPr lang="zh-CN" altLang="en-US" sz="1400" b="1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 抓住时机  响应市场经济建设  推进市场规范进程  懂中国  看央视财经</a:t>
              </a:r>
            </a:p>
          </p:txBody>
        </p:sp>
        <p:sp>
          <p:nvSpPr>
            <p:cNvPr id="14364" name="矩形 46"/>
            <p:cNvSpPr/>
            <p:nvPr/>
          </p:nvSpPr>
          <p:spPr>
            <a:xfrm>
              <a:off x="50800" y="168533"/>
              <a:ext cx="6237287" cy="852074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lIns="91430" tIns="45715" rIns="91430" bIns="45715" anchor="t">
              <a:spAutoFit/>
            </a:bodyPr>
            <a:lstStyle/>
            <a:p>
              <a:pPr lvl="0" eaLnBrk="0" hangingPunct="0">
                <a:lnSpc>
                  <a:spcPts val="1500"/>
                </a:lnSpc>
                <a:buFont typeface="Wingdings" pitchFamily="2" charset="2"/>
                <a:buChar char="Ø"/>
              </a:pPr>
              <a:r>
                <a:rPr lang="zh-CN" altLang="en-US" sz="1000" b="1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现征集中国优秀品牌展播</a:t>
              </a:r>
              <a:r>
                <a:rPr lang="en-US" altLang="zh-CN" sz="1000" b="1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+</a:t>
              </a:r>
              <a:r>
                <a:rPr lang="zh-CN" altLang="en-US" sz="1000" b="1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公示，十五家企业有资格参评，不限定行业（近</a:t>
              </a:r>
              <a:r>
                <a:rPr lang="en-US" altLang="zh-CN" sz="1000" b="1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2~3</a:t>
              </a:r>
              <a:r>
                <a:rPr lang="zh-CN" altLang="en-US" sz="1000" b="1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年内无重大负面报道）</a:t>
              </a:r>
            </a:p>
            <a:p>
              <a:pPr lvl="0" eaLnBrk="0" hangingPunct="0">
                <a:lnSpc>
                  <a:spcPts val="1500"/>
                </a:lnSpc>
                <a:buFont typeface="Wingdings" pitchFamily="2" charset="2"/>
                <a:buChar char="Ø"/>
              </a:pPr>
              <a:r>
                <a:rPr lang="zh-CN" altLang="en-US" sz="1000" b="1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由中央电视台等机构综合考量后，限其中六家企业入围（近</a:t>
              </a:r>
              <a:r>
                <a:rPr lang="en-US" altLang="zh-CN" sz="1000" b="1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2~3</a:t>
              </a:r>
              <a:r>
                <a:rPr lang="zh-CN" altLang="en-US" sz="1000" b="1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年内无重大负面报道）</a:t>
              </a:r>
            </a:p>
            <a:p>
              <a:pPr lvl="0" eaLnBrk="0" hangingPunct="0">
                <a:lnSpc>
                  <a:spcPts val="1500"/>
                </a:lnSpc>
                <a:buFont typeface="Wingdings" pitchFamily="2" charset="2"/>
                <a:buChar char="Ø"/>
              </a:pPr>
              <a:r>
                <a:rPr lang="zh-CN" altLang="en-US" sz="1000" b="1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展播频道：</a:t>
              </a:r>
              <a:r>
                <a:rPr lang="en-US" altLang="zh-CN" sz="1000" b="1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CCTV-2</a:t>
              </a:r>
              <a:r>
                <a:rPr lang="zh-CN" altLang="en-US" sz="1000" b="1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财经频道</a:t>
              </a:r>
              <a:r>
                <a:rPr lang="en-US" altLang="zh-CN" sz="1000" b="1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《</a:t>
              </a:r>
              <a:r>
                <a:rPr lang="zh-CN" altLang="en-US" sz="1000" b="1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经济与法</a:t>
              </a:r>
              <a:r>
                <a:rPr lang="en-US" altLang="zh-CN" sz="1000" b="1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》</a:t>
              </a:r>
              <a:r>
                <a:rPr lang="zh-CN" altLang="en-US" sz="1000" b="1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栏目</a:t>
              </a:r>
            </a:p>
            <a:p>
              <a:pPr lvl="0" eaLnBrk="0" hangingPunct="0">
                <a:lnSpc>
                  <a:spcPts val="1500"/>
                </a:lnSpc>
                <a:buFont typeface="Wingdings" pitchFamily="2" charset="2"/>
                <a:buChar char="Ø"/>
              </a:pPr>
              <a:r>
                <a:rPr lang="zh-CN" altLang="en-US" sz="1000" b="1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展播形式：标版（含六家企业</a:t>
              </a:r>
              <a:r>
                <a:rPr lang="en-US" altLang="zh-CN" sz="1000" b="1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LOGO</a:t>
              </a:r>
              <a:r>
                <a:rPr lang="zh-CN" altLang="en-US" sz="1000" b="1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展示）</a:t>
              </a:r>
              <a:r>
                <a:rPr lang="en-US" altLang="zh-CN" sz="1000" b="1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+</a:t>
              </a:r>
              <a:r>
                <a:rPr lang="zh-CN" altLang="en-US" sz="1000" b="1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六家企业广告</a:t>
              </a:r>
            </a:p>
          </p:txBody>
        </p:sp>
      </p:grpSp>
      <p:sp>
        <p:nvSpPr>
          <p:cNvPr id="14365" name="Rectangle 3"/>
          <p:cNvSpPr/>
          <p:nvPr/>
        </p:nvSpPr>
        <p:spPr>
          <a:xfrm>
            <a:off x="315913" y="4796155"/>
            <a:ext cx="954087" cy="24447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ctr">
            <a:spAutoFit/>
          </a:bodyPr>
          <a:lstStyle/>
          <a:p>
            <a:pPr lvl="0" eaLnBrk="0" hangingPunct="0"/>
            <a:r>
              <a:rPr lang="zh-CN" altLang="en-US" sz="1000" b="1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【展播形式】</a:t>
            </a:r>
            <a:endParaRPr lang="zh-CN" altLang="en-US" sz="1000" b="1" dirty="0">
              <a:solidFill>
                <a:srgbClr val="000000"/>
              </a:solidFill>
              <a:latin typeface="Arial" charset="0"/>
              <a:ea typeface="微软雅黑" pitchFamily="34" charset="-122"/>
              <a:sym typeface="Times New Roman" pitchFamily="18" charset="0"/>
            </a:endParaRPr>
          </a:p>
        </p:txBody>
      </p:sp>
      <p:sp>
        <p:nvSpPr>
          <p:cNvPr id="14366" name="直接连接符 2051"/>
          <p:cNvSpPr/>
          <p:nvPr/>
        </p:nvSpPr>
        <p:spPr>
          <a:xfrm>
            <a:off x="452438" y="5027295"/>
            <a:ext cx="4176712" cy="0"/>
          </a:xfrm>
          <a:prstGeom prst="line">
            <a:avLst/>
          </a:prstGeom>
          <a:ln w="3175" cap="flat" cmpd="sng">
            <a:solidFill>
              <a:srgbClr val="000000"/>
            </a:solidFill>
            <a:prstDash val="sysDash"/>
            <a:miter/>
            <a:headEnd type="none" w="med" len="med"/>
            <a:tailEnd type="none" w="med" len="med"/>
          </a:ln>
        </p:spPr>
        <p:txBody>
          <a:bodyPr anchor="t"/>
          <a:lstStyle/>
          <a:p>
            <a:pPr lvl="0" eaLnBrk="0" hangingPunct="0"/>
            <a:endParaRPr lang="zh-CN" altLang="en-US">
              <a:latin typeface="Arial" charset="0"/>
              <a:ea typeface="宋体" charset="-122"/>
            </a:endParaRPr>
          </a:p>
        </p:txBody>
      </p:sp>
      <p:sp>
        <p:nvSpPr>
          <p:cNvPr id="14355" name="矩形 78"/>
          <p:cNvSpPr/>
          <p:nvPr/>
        </p:nvSpPr>
        <p:spPr>
          <a:xfrm>
            <a:off x="587375" y="4300538"/>
            <a:ext cx="6037263" cy="558165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91430" tIns="45715" rIns="91430" bIns="45715" anchor="t">
            <a:spAutoFit/>
          </a:bodyPr>
          <a:lstStyle/>
          <a:p>
            <a:pPr lvl="0" eaLnBrk="0" hangingPunct="0">
              <a:buFont typeface="Wingdings" pitchFamily="2" charset="2"/>
              <a:buChar char="Ø"/>
            </a:pPr>
            <a:r>
              <a:rPr lang="zh-CN" altLang="en-US" sz="100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  </a:t>
            </a:r>
            <a:r>
              <a:rPr lang="zh-CN" altLang="en-US" sz="1000" b="1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最权威公信力传播平台 </a:t>
            </a:r>
            <a:r>
              <a:rPr lang="en-US" altLang="zh-CN" sz="1000" b="1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—— CCTV </a:t>
            </a:r>
            <a:r>
              <a:rPr lang="zh-CN" altLang="en-US" sz="1000" b="1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国家媒体  至高无上  品牌传播地标！  </a:t>
            </a:r>
            <a:endParaRPr lang="en-US" altLang="x-none" sz="1000" b="1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  <a:p>
            <a:pPr lvl="0" eaLnBrk="0" hangingPunct="0">
              <a:buFont typeface="Wingdings" pitchFamily="2" charset="2"/>
              <a:buChar char="Ø"/>
            </a:pPr>
            <a:r>
              <a:rPr lang="zh-CN" altLang="en-US" sz="1000" b="1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  最优合作传播价格 </a:t>
            </a:r>
            <a:r>
              <a:rPr lang="en-US" altLang="zh-CN" sz="1000" b="1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——  </a:t>
            </a:r>
            <a:r>
              <a:rPr lang="zh-CN" altLang="en-US" sz="1000" b="1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最低费用</a:t>
            </a:r>
            <a:r>
              <a:rPr lang="en-US" altLang="x-none" sz="1000" b="1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 </a:t>
            </a:r>
            <a:r>
              <a:rPr lang="zh-CN" altLang="en-US" sz="1000" b="1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最多触达  贯穿黄金时段 价格全台最优！</a:t>
            </a:r>
            <a:endParaRPr lang="en-US" altLang="x-none" sz="1000" b="1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  <a:p>
            <a:pPr lvl="0" eaLnBrk="0" hangingPunct="0">
              <a:buFont typeface="Wingdings" pitchFamily="2" charset="2"/>
              <a:buChar char="Ø"/>
            </a:pPr>
            <a:r>
              <a:rPr lang="en-US" altLang="x-none" sz="1000" b="1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  </a:t>
            </a:r>
            <a:r>
              <a:rPr lang="zh-CN" altLang="en-US" sz="1000" b="1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最佳传播方</a:t>
            </a:r>
            <a:r>
              <a:rPr lang="zh-CN" altLang="en-US" sz="100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式 </a:t>
            </a:r>
            <a:r>
              <a:rPr lang="en-US" altLang="zh-CN" sz="1000" b="1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—— </a:t>
            </a:r>
            <a:r>
              <a:rPr lang="zh-CN" altLang="en-US" sz="1000" b="1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唯一 稀缺性传播矩阵  “标版</a:t>
            </a:r>
            <a:r>
              <a:rPr lang="en-US" altLang="zh-CN" sz="1000" b="1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+</a:t>
            </a:r>
            <a:r>
              <a:rPr lang="zh-CN" altLang="en-US" sz="1000" b="1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品牌传播” 二次传播效应最大化！</a:t>
            </a:r>
            <a:endParaRPr lang="en-US" altLang="x-none" sz="1000" b="1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14373" name="矩形 53"/>
          <p:cNvSpPr/>
          <p:nvPr/>
        </p:nvSpPr>
        <p:spPr>
          <a:xfrm>
            <a:off x="447675" y="1847850"/>
            <a:ext cx="6772275" cy="62484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0" hangingPunct="0">
              <a:lnSpc>
                <a:spcPts val="2100"/>
              </a:lnSpc>
            </a:pPr>
            <a:r>
              <a:rPr lang="en-US" altLang="zh-CN" sz="12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CCTV-2</a:t>
            </a:r>
            <a:r>
              <a:rPr lang="zh-CN" altLang="en-US" sz="12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财经频道重磅推出 “推进市场经济规范进程  提升品牌公信”品牌展播</a:t>
            </a:r>
            <a:r>
              <a:rPr lang="en-US" altLang="zh-CN" sz="12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+</a:t>
            </a:r>
            <a:r>
              <a:rPr lang="zh-CN" altLang="en-US" sz="12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公示！</a:t>
            </a:r>
            <a:endParaRPr lang="en-US" altLang="x-none" sz="1200" b="1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  <a:p>
            <a:pPr lvl="0" eaLnBrk="0" hangingPunct="0">
              <a:lnSpc>
                <a:spcPts val="2100"/>
              </a:lnSpc>
            </a:pPr>
            <a:r>
              <a:rPr lang="zh-CN" altLang="en-US" sz="1600" b="1" dirty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权威发布  黄金时间  构建“线上品牌</a:t>
            </a:r>
            <a:r>
              <a:rPr lang="en-US" altLang="zh-CN" sz="1600" b="1" dirty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+</a:t>
            </a:r>
            <a:r>
              <a:rPr lang="zh-CN" altLang="en-US" sz="1600" b="1" dirty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线下影响力打造”矩阵传播！</a:t>
            </a:r>
          </a:p>
        </p:txBody>
      </p:sp>
      <p:sp>
        <p:nvSpPr>
          <p:cNvPr id="9229" name="同侧圆角矩形 4"/>
          <p:cNvSpPr/>
          <p:nvPr/>
        </p:nvSpPr>
        <p:spPr>
          <a:xfrm>
            <a:off x="517525" y="3065463"/>
            <a:ext cx="5757863" cy="768350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113792" tIns="10160" rIns="10160" bIns="10160" anchor="ctr"/>
          <a:lstStyle/>
          <a:p>
            <a:pPr marL="171450" lvl="1" indent="-171450" defTabSz="711200">
              <a:lnSpc>
                <a:spcPts val="1680"/>
              </a:lnSpc>
              <a:spcAft>
                <a:spcPts val="0"/>
              </a:spcAft>
              <a:buChar char="•"/>
            </a:pPr>
            <a:r>
              <a:rPr lang="zh-CN" altLang="en-US" sz="12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sym typeface="+mn-ea"/>
              </a:rPr>
              <a:t>栏目由</a:t>
            </a:r>
            <a:r>
              <a:rPr lang="en-US" altLang="x-none" sz="12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sym typeface="+mn-ea"/>
              </a:rPr>
              <a:t>CCTV-2</a:t>
            </a:r>
            <a:r>
              <a:rPr lang="zh-CN" altLang="en-US" sz="12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sym typeface="+mn-ea"/>
              </a:rPr>
              <a:t>与最高人民法院办公厅合办，高信任栏目与企业品牌相伴，更可在消费者心目中筑起“品牌信任”的基石！</a:t>
            </a:r>
          </a:p>
          <a:p>
            <a:pPr marL="171450" lvl="1" indent="-171450" defTabSz="711200">
              <a:lnSpc>
                <a:spcPts val="1680"/>
              </a:lnSpc>
              <a:spcAft>
                <a:spcPts val="0"/>
              </a:spcAft>
              <a:buChar char="•"/>
            </a:pPr>
            <a:r>
              <a:rPr lang="zh-CN" altLang="en-US" sz="12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sym typeface="+mn-ea"/>
              </a:rPr>
              <a:t>以“经济人的法律顾问”为定位，以“理性的精神，规则的力量，辩证的魅力”打动和吸引观众</a:t>
            </a:r>
          </a:p>
        </p:txBody>
      </p:sp>
      <p:sp>
        <p:nvSpPr>
          <p:cNvPr id="12" name="Rectangle 1"/>
          <p:cNvSpPr/>
          <p:nvPr/>
        </p:nvSpPr>
        <p:spPr>
          <a:xfrm>
            <a:off x="549910" y="2511425"/>
            <a:ext cx="5777865" cy="31813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/>
          </a:ln>
        </p:spPr>
        <p:txBody>
          <a:bodyPr wrap="square" lIns="91430" tIns="45715" rIns="91430" bIns="45715" anchor="ctr">
            <a:spAutoFit/>
          </a:bodyPr>
          <a:lstStyle/>
          <a:p>
            <a:pPr lvl="0" algn="l" eaLnBrk="0" hangingPunct="0">
              <a:buChar char="•"/>
            </a:pPr>
            <a:r>
              <a:rPr lang="zh-CN" altLang="en-US" sz="14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 </a:t>
            </a:r>
            <a:r>
              <a:rPr lang="en-US" altLang="zh-CN" sz="14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CCTV</a:t>
            </a:r>
            <a:r>
              <a:rPr lang="en-US" altLang="zh-CN" sz="14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 </a:t>
            </a:r>
            <a:r>
              <a:rPr lang="en-US" altLang="zh-CN" sz="14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《</a:t>
            </a:r>
            <a:r>
              <a:rPr lang="zh-CN" altLang="en-US" sz="14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经济与法</a:t>
            </a:r>
            <a:r>
              <a:rPr lang="en-US" altLang="zh-CN" sz="14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》</a:t>
            </a:r>
            <a:r>
              <a:rPr lang="zh-CN" altLang="en-US" sz="14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央视唯一 一档立足经济活动的法制专题节目</a:t>
            </a:r>
            <a:r>
              <a:rPr lang="zh-CN" altLang="en-US" sz="14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！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2706370" y="1240790"/>
            <a:ext cx="1534160" cy="54229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>
          <a:xfrm>
            <a:off x="1978660" y="1158875"/>
            <a:ext cx="553085" cy="676275"/>
          </a:xfrm>
          <a:prstGeom prst="rect">
            <a:avLst/>
          </a:prstGeom>
        </p:spPr>
      </p:pic>
      <p:sp>
        <p:nvSpPr>
          <p:cNvPr id="15" name="直接连接符 2051"/>
          <p:cNvSpPr/>
          <p:nvPr/>
        </p:nvSpPr>
        <p:spPr>
          <a:xfrm>
            <a:off x="455613" y="4244975"/>
            <a:ext cx="4176712" cy="0"/>
          </a:xfrm>
          <a:prstGeom prst="line">
            <a:avLst/>
          </a:prstGeom>
          <a:ln w="3175" cap="flat" cmpd="sng">
            <a:solidFill>
              <a:srgbClr val="000000"/>
            </a:solidFill>
            <a:prstDash val="sysDash"/>
            <a:miter/>
            <a:headEnd type="none" w="med" len="med"/>
            <a:tailEnd type="none" w="med" len="med"/>
          </a:ln>
        </p:spPr>
        <p:txBody>
          <a:bodyPr anchor="t"/>
          <a:lstStyle/>
          <a:p>
            <a:pPr lvl="0" eaLnBrk="0" hangingPunct="0"/>
            <a:endParaRPr lang="zh-CN" altLang="en-US">
              <a:latin typeface="Arial" charset="0"/>
              <a:ea typeface="宋体" charset="-122"/>
            </a:endParaRPr>
          </a:p>
        </p:txBody>
      </p:sp>
      <p:sp>
        <p:nvSpPr>
          <p:cNvPr id="14356" name="Rectangle 3"/>
          <p:cNvSpPr/>
          <p:nvPr/>
        </p:nvSpPr>
        <p:spPr>
          <a:xfrm>
            <a:off x="300038" y="4002088"/>
            <a:ext cx="1857375" cy="246062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ctr">
            <a:spAutoFit/>
          </a:bodyPr>
          <a:lstStyle/>
          <a:p>
            <a:pPr lvl="0" eaLnBrk="0" hangingPunct="0"/>
            <a:r>
              <a:rPr lang="zh-CN" altLang="en-US" sz="1000" b="1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【优势解读】</a:t>
            </a:r>
            <a:r>
              <a:rPr lang="en-US" altLang="zh-CN" sz="1000" b="1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+</a:t>
            </a:r>
            <a:r>
              <a:rPr lang="zh-CN" altLang="en-US" sz="1000" b="1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 【展播平台】</a:t>
            </a:r>
            <a:endParaRPr lang="zh-CN" altLang="en-US" sz="1000" b="1" dirty="0">
              <a:solidFill>
                <a:srgbClr val="000000"/>
              </a:solidFill>
              <a:latin typeface="Arial" charset="0"/>
              <a:ea typeface="微软雅黑" pitchFamily="34" charset="-122"/>
              <a:sym typeface="Times New Roman" pitchFamily="18" charset="0"/>
            </a:endParaRPr>
          </a:p>
        </p:txBody>
      </p:sp>
      <p:pic>
        <p:nvPicPr>
          <p:cNvPr id="3" name="图片 2" descr="IMG_0606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>
          <a:xfrm>
            <a:off x="2707005" y="6591935"/>
            <a:ext cx="1632585" cy="111950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230630" y="10201275"/>
            <a:ext cx="5080000" cy="738664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/>
          <a:p>
            <a:pPr marL="0" indent="0" algn="l"/>
            <a:r>
              <a:rPr lang="zh-CN" altLang="en-US" sz="1050" b="0" u="sng" dirty="0">
                <a:latin typeface="宋体" charset="0"/>
                <a:ea typeface="宋体" charset="0"/>
                <a:cs typeface="宋体" charset="0"/>
              </a:rPr>
              <a:t>北京中视百纳国际广告有限公司（</a:t>
            </a:r>
            <a:r>
              <a:rPr lang="en-US" altLang="zh-CN" sz="1050" b="0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201</a:t>
            </a:r>
            <a:r>
              <a:rPr lang="en-US" altLang="zh-CN" sz="1050" b="0" u="sng" dirty="0">
                <a:latin typeface="宋体" charset="0"/>
                <a:ea typeface="宋体" charset="0"/>
                <a:cs typeface="宋体" charset="0"/>
              </a:rPr>
              <a:t>6</a:t>
            </a:r>
            <a:r>
              <a:rPr lang="zh-CN" altLang="en-US" sz="1050" b="0" u="sng" dirty="0">
                <a:latin typeface="宋体" charset="0"/>
                <a:ea typeface="宋体" charset="0"/>
                <a:cs typeface="宋体" charset="0"/>
              </a:rPr>
              <a:t>年</a:t>
            </a:r>
            <a:r>
              <a:rPr lang="en-US" altLang="zh-CN" sz="1050" b="0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CCTV</a:t>
            </a:r>
            <a:r>
              <a:rPr lang="zh-CN" altLang="en-US" sz="1050" b="0" u="sng" dirty="0">
                <a:latin typeface="宋体" charset="0"/>
                <a:ea typeface="宋体" charset="0"/>
                <a:cs typeface="宋体" charset="0"/>
              </a:rPr>
              <a:t>广告</a:t>
            </a:r>
            <a:r>
              <a:rPr lang="en-US" altLang="zh-CN" sz="1050" b="0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1050" b="0" u="sng" dirty="0">
                <a:latin typeface="宋体" charset="0"/>
                <a:ea typeface="宋体" charset="0"/>
                <a:cs typeface="宋体" charset="0"/>
              </a:rPr>
              <a:t>3</a:t>
            </a:r>
            <a:r>
              <a:rPr lang="zh-CN" altLang="en-US" sz="1050" b="0" u="sng" dirty="0">
                <a:latin typeface="宋体" charset="0"/>
                <a:ea typeface="宋体" charset="0"/>
                <a:cs typeface="宋体" charset="0"/>
              </a:rPr>
              <a:t>年金牌代理）</a:t>
            </a:r>
            <a:endParaRPr lang="zh-CN" altLang="en-US" sz="1050" b="0" u="none" dirty="0">
              <a:latin typeface="宋体" charset="0"/>
              <a:ea typeface="宋体" charset="0"/>
              <a:cs typeface="宋体" charset="0"/>
            </a:endParaRPr>
          </a:p>
          <a:p>
            <a:r>
              <a:rPr lang="zh-CN" altLang="en-US" sz="1050" b="0" u="none" dirty="0">
                <a:latin typeface="宋体" charset="0"/>
                <a:ea typeface="宋体" charset="0"/>
                <a:cs typeface="宋体" charset="0"/>
              </a:rPr>
              <a:t>电话</a:t>
            </a:r>
            <a:r>
              <a:rPr lang="en-US" altLang="zh-CN" sz="1050" b="0" u="none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:010-63938210</a:t>
            </a:r>
            <a:r>
              <a:rPr lang="zh-CN" altLang="en-US" sz="1050" b="0" u="none" dirty="0">
                <a:latin typeface="宋体" charset="0"/>
                <a:ea typeface="宋体" charset="0"/>
                <a:cs typeface="宋体" charset="0"/>
              </a:rPr>
              <a:t>　</a:t>
            </a:r>
            <a:r>
              <a:rPr lang="zh-CN" altLang="en-US" sz="1050" b="0" u="none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lang="zh-CN" altLang="en-US" sz="1050" b="0" u="none" dirty="0">
                <a:latin typeface="宋体" charset="0"/>
                <a:ea typeface="宋体" charset="0"/>
                <a:cs typeface="宋体" charset="0"/>
              </a:rPr>
              <a:t>项目经理</a:t>
            </a:r>
            <a:r>
              <a:rPr lang="en-US" altLang="zh-CN" sz="1050" b="0" u="none" dirty="0">
                <a:latin typeface="宋体" charset="0"/>
                <a:ea typeface="宋体" charset="0"/>
                <a:cs typeface="宋体" charset="0"/>
              </a:rPr>
              <a:t>:</a:t>
            </a:r>
            <a:r>
              <a:rPr lang="zh-CN" altLang="zh-CN" sz="1050" b="0" u="none" dirty="0">
                <a:latin typeface="宋体" charset="0"/>
                <a:ea typeface="宋体" charset="0"/>
                <a:cs typeface="宋体" charset="0"/>
              </a:rPr>
              <a:t>  唐 波   </a:t>
            </a:r>
            <a:r>
              <a:rPr lang="en-US" altLang="zh-CN" sz="1050" b="0" u="none" dirty="0">
                <a:latin typeface="宋体" charset="0"/>
                <a:ea typeface="宋体" charset="0"/>
                <a:cs typeface="宋体" charset="0"/>
              </a:rPr>
              <a:t>13426457822</a:t>
            </a:r>
          </a:p>
          <a:p>
            <a:pPr marL="0" indent="0" algn="l"/>
            <a:r>
              <a:rPr lang="zh-CN" altLang="en-US" sz="1050" b="0" u="none" dirty="0">
                <a:latin typeface="宋体" charset="0"/>
                <a:ea typeface="宋体" charset="0"/>
                <a:cs typeface="宋体" charset="0"/>
              </a:rPr>
              <a:t>传真</a:t>
            </a:r>
            <a:r>
              <a:rPr lang="en-US" altLang="zh-CN" sz="1050" b="0" u="none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:010-63938209</a:t>
            </a:r>
            <a:r>
              <a:rPr lang="zh-CN" altLang="en-US" sz="1050" b="0" u="none" dirty="0">
                <a:latin typeface="宋体" charset="0"/>
                <a:ea typeface="宋体" charset="0"/>
                <a:cs typeface="宋体" charset="0"/>
              </a:rPr>
              <a:t>　</a:t>
            </a:r>
            <a:r>
              <a:rPr lang="zh-CN" altLang="en-US" sz="1050" b="0" u="none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lang="zh-CN" altLang="en-US" sz="1050" b="0" u="none" dirty="0">
                <a:latin typeface="宋体" charset="0"/>
                <a:ea typeface="宋体" charset="0"/>
                <a:cs typeface="宋体" charset="0"/>
              </a:rPr>
              <a:t>媒介总监</a:t>
            </a:r>
            <a:r>
              <a:rPr lang="zh-CN" altLang="en-US" sz="1050" b="0" u="none" dirty="0">
                <a:latin typeface="Times New Roman" pitchFamily="18" charset="0"/>
                <a:ea typeface="宋体" charset="0"/>
                <a:cs typeface="Times New Roman" pitchFamily="18" charset="0"/>
              </a:rPr>
              <a:t>： </a:t>
            </a:r>
            <a:r>
              <a:rPr lang="zh-CN" altLang="en-US" sz="1050" b="0" u="none" dirty="0">
                <a:latin typeface="宋体" charset="0"/>
                <a:ea typeface="宋体" charset="0"/>
                <a:cs typeface="宋体" charset="0"/>
              </a:rPr>
              <a:t>李庆福</a:t>
            </a:r>
            <a:r>
              <a:rPr lang="zh-CN" altLang="en-US" sz="1050" b="0" u="none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lang="en-US" altLang="zh-CN" sz="1050" b="0" u="none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18600549580</a:t>
            </a:r>
            <a:endParaRPr lang="en-US" altLang="zh-CN" sz="1050" b="0" u="none" dirty="0">
              <a:latin typeface="宋体" charset="0"/>
              <a:ea typeface="宋体" charset="0"/>
              <a:cs typeface="宋体" charset="0"/>
            </a:endParaRPr>
          </a:p>
          <a:p>
            <a:pPr marL="0" indent="0" algn="l"/>
            <a:r>
              <a:rPr lang="zh-CN" altLang="en-US" sz="1050" b="0" u="none" dirty="0">
                <a:latin typeface="宋体" charset="0"/>
                <a:ea typeface="宋体" charset="0"/>
                <a:cs typeface="宋体" charset="0"/>
              </a:rPr>
              <a:t>地址</a:t>
            </a:r>
            <a:r>
              <a:rPr lang="en-US" altLang="zh-CN" sz="1050" b="0" u="none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lang="zh-CN" altLang="en-US" sz="1050" b="0" u="none" dirty="0">
                <a:latin typeface="宋体" charset="0"/>
                <a:ea typeface="宋体" charset="0"/>
                <a:cs typeface="宋体" charset="0"/>
              </a:rPr>
              <a:t>北京市丰台区莲花池西里</a:t>
            </a:r>
            <a:r>
              <a:rPr lang="en-US" altLang="zh-CN" sz="1050" b="0" u="none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</a:t>
            </a:r>
            <a:r>
              <a:rPr lang="zh-CN" altLang="en-US" sz="1050" b="0" u="none" dirty="0">
                <a:latin typeface="宋体" charset="0"/>
                <a:ea typeface="宋体" charset="0"/>
                <a:cs typeface="宋体" charset="0"/>
              </a:rPr>
              <a:t>号联华世纪</a:t>
            </a:r>
            <a:r>
              <a:rPr lang="en-US" altLang="zh-CN" sz="1050" b="0" u="none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303</a:t>
            </a:r>
            <a:r>
              <a:rPr lang="zh-CN" altLang="en-US" sz="1050" b="0" u="none" dirty="0">
                <a:latin typeface="宋体" charset="0"/>
                <a:ea typeface="宋体" charset="0"/>
                <a:cs typeface="宋体" charset="0"/>
              </a:rPr>
              <a:t>室。网址</a:t>
            </a:r>
            <a:r>
              <a:rPr lang="en-US" altLang="zh-CN" sz="1050" b="0" u="none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www.51cctv.com.cn </a:t>
            </a:r>
            <a:endParaRPr lang="zh-CN" altLang="en-US" dirty="0"/>
          </a:p>
        </p:txBody>
      </p:sp>
      <p:pic>
        <p:nvPicPr>
          <p:cNvPr id="1073742853" name="Picture 4" descr="logo上下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>
          <a:xfrm>
            <a:off x="468630" y="10260965"/>
            <a:ext cx="694690" cy="608330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702</Words>
  <Application>Microsoft Office PowerPoint</Application>
  <PresentationFormat>自定义</PresentationFormat>
  <Paragraphs>45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zsbn</dc:creator>
  <cp:lastModifiedBy>Administrator</cp:lastModifiedBy>
  <cp:revision>33</cp:revision>
  <dcterms:created xsi:type="dcterms:W3CDTF">2016-01-05T03:06:00Z</dcterms:created>
  <dcterms:modified xsi:type="dcterms:W3CDTF">2016-04-21T05:58:38Z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2052-10.1.0.5559</vt:lpwstr>
  </property>
</Properties>
</file>